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4462" r:id="rId4"/>
  </p:sldMasterIdLst>
  <p:notesMasterIdLst>
    <p:notesMasterId r:id="rId32"/>
  </p:notesMasterIdLst>
  <p:sldIdLst>
    <p:sldId id="256" r:id="rId5"/>
    <p:sldId id="257" r:id="rId6"/>
    <p:sldId id="258" r:id="rId7"/>
    <p:sldId id="259" r:id="rId8"/>
    <p:sldId id="260" r:id="rId9"/>
    <p:sldId id="261" r:id="rId10"/>
    <p:sldId id="268" r:id="rId11"/>
    <p:sldId id="273" r:id="rId12"/>
    <p:sldId id="281" r:id="rId13"/>
    <p:sldId id="282" r:id="rId14"/>
    <p:sldId id="283" r:id="rId15"/>
    <p:sldId id="284" r:id="rId16"/>
    <p:sldId id="265" r:id="rId17"/>
    <p:sldId id="263" r:id="rId18"/>
    <p:sldId id="285" r:id="rId19"/>
    <p:sldId id="287" r:id="rId20"/>
    <p:sldId id="288" r:id="rId21"/>
    <p:sldId id="279" r:id="rId22"/>
    <p:sldId id="272" r:id="rId23"/>
    <p:sldId id="270" r:id="rId24"/>
    <p:sldId id="267" r:id="rId25"/>
    <p:sldId id="271" r:id="rId26"/>
    <p:sldId id="276" r:id="rId27"/>
    <p:sldId id="280" r:id="rId28"/>
    <p:sldId id="277" r:id="rId29"/>
    <p:sldId id="278" r:id="rId30"/>
    <p:sldId id="264" r:id="rId31"/>
  </p:sldIdLst>
  <p:sldSz cx="12192000" cy="6858000"/>
  <p:notesSz cx="6858000" cy="9144000"/>
  <p:embeddedFontLst>
    <p:embeddedFont>
      <p:font typeface="Work Sans" pitchFamily="2" charset="0"/>
      <p:regular r:id="rId33"/>
      <p:bold r:id="rId34"/>
      <p:boldItalic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BE3"/>
    <a:srgbClr val="A23375"/>
    <a:srgbClr val="091426"/>
    <a:srgbClr val="5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50" autoAdjust="0"/>
    <p:restoredTop sz="94660"/>
  </p:normalViewPr>
  <p:slideViewPr>
    <p:cSldViewPr snapToGrid="0">
      <p:cViewPr>
        <p:scale>
          <a:sx n="66" d="100"/>
          <a:sy n="66" d="100"/>
        </p:scale>
        <p:origin x="8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1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1</a:t>
            </a:fld>
            <a:endParaRPr lang="es-CO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09470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8051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39414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16F24770-7723-F16B-53A3-02405C37C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>
            <a:extLst>
              <a:ext uri="{FF2B5EF4-FFF2-40B4-BE49-F238E27FC236}">
                <a16:creationId xmlns:a16="http://schemas.microsoft.com/office/drawing/2014/main" id="{2DE0644F-2581-A348-8D45-4904DAE513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8:notes">
            <a:extLst>
              <a:ext uri="{FF2B5EF4-FFF2-40B4-BE49-F238E27FC236}">
                <a16:creationId xmlns:a16="http://schemas.microsoft.com/office/drawing/2014/main" id="{90B88B22-7C57-51B9-29A9-1BCF40F821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800478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E2F09B01-9552-360D-86C7-ADD426236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>
            <a:extLst>
              <a:ext uri="{FF2B5EF4-FFF2-40B4-BE49-F238E27FC236}">
                <a16:creationId xmlns:a16="http://schemas.microsoft.com/office/drawing/2014/main" id="{9C02392D-CCD9-C228-93D5-E370B78239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8:notes">
            <a:extLst>
              <a:ext uri="{FF2B5EF4-FFF2-40B4-BE49-F238E27FC236}">
                <a16:creationId xmlns:a16="http://schemas.microsoft.com/office/drawing/2014/main" id="{119BEC41-2146-F464-958E-758E9D2612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80057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F482B5E7-4465-9E59-1464-196933F58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>
            <a:extLst>
              <a:ext uri="{FF2B5EF4-FFF2-40B4-BE49-F238E27FC236}">
                <a16:creationId xmlns:a16="http://schemas.microsoft.com/office/drawing/2014/main" id="{D30646CD-B490-3E42-2FEF-47E0B54D03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8:notes">
            <a:extLst>
              <a:ext uri="{FF2B5EF4-FFF2-40B4-BE49-F238E27FC236}">
                <a16:creationId xmlns:a16="http://schemas.microsoft.com/office/drawing/2014/main" id="{08F282A0-C9B5-D567-6A59-21C369F6B7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155090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19</a:t>
            </a:fld>
            <a:endParaRPr lang="es-CO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2</a:t>
            </a:fld>
            <a:endParaRPr lang="es-CO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25</a:t>
            </a:fld>
            <a:endParaRPr lang="es-CO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0" name="Google Shape;14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5" name="Google Shape;12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7</a:t>
            </a:fld>
            <a:endParaRPr lang="es-CO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16731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59993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96768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414211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00210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8469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45907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6461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50852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120250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783411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66608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77556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73040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3028714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16127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63" r:id="rId1"/>
    <p:sldLayoutId id="2147484464" r:id="rId2"/>
    <p:sldLayoutId id="2147484465" r:id="rId3"/>
    <p:sldLayoutId id="2147484466" r:id="rId4"/>
    <p:sldLayoutId id="2147484467" r:id="rId5"/>
    <p:sldLayoutId id="2147484468" r:id="rId6"/>
    <p:sldLayoutId id="2147484469" r:id="rId7"/>
    <p:sldLayoutId id="2147484470" r:id="rId8"/>
    <p:sldLayoutId id="2147484471" r:id="rId9"/>
    <p:sldLayoutId id="2147484472" r:id="rId10"/>
    <p:sldLayoutId id="2147484473" r:id="rId11"/>
    <p:sldLayoutId id="2147484474" r:id="rId12"/>
    <p:sldLayoutId id="2147484475" r:id="rId13"/>
    <p:sldLayoutId id="2147484476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../Diagrama_capas.vpp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7.jp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7.jp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7.jp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0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microsoft.com/office/2007/relationships/hdphoto" Target="../media/hdphoto1.wdp"/><Relationship Id="rId9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9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microsoft.com/office/2007/relationships/hdphoto" Target="../media/hdphoto1.wdp"/><Relationship Id="rId9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../../Proyecto%20L-MACK/layout/html/login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37EDD11-70E1-4254-B088-5961EA35A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59" y="442913"/>
            <a:ext cx="951914" cy="930702"/>
          </a:xfrm>
          <a:prstGeom prst="rect">
            <a:avLst/>
          </a:prstGeom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53E08460-8E4F-44FE-892B-FDA9524339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227D9F4-DFB9-954F-0AA8-AA822DA22A87}"/>
              </a:ext>
            </a:extLst>
          </p:cNvPr>
          <p:cNvSpPr txBox="1"/>
          <p:nvPr/>
        </p:nvSpPr>
        <p:spPr>
          <a:xfrm>
            <a:off x="860059" y="1934795"/>
            <a:ext cx="5643563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s-CO" sz="4400" b="1" dirty="0">
                <a:solidFill>
                  <a:srgbClr val="3F3F3F"/>
                </a:solidFill>
                <a:latin typeface="Work Sans" panose="020F0502020204030204" pitchFamily="2" charset="0"/>
              </a:rPr>
              <a:t>Sistema de Información para la gestión de los ambientes del Sena</a:t>
            </a:r>
            <a:endParaRPr lang="es-CO" sz="4400" b="0" dirty="0">
              <a:effectLst/>
            </a:endParaRPr>
          </a:p>
          <a:p>
            <a:pPr>
              <a:buNone/>
            </a:pPr>
            <a:br>
              <a:rPr lang="es-CO" sz="1400" dirty="0"/>
            </a:br>
            <a:endParaRPr lang="es-CO" sz="14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30B6685-19DA-30C6-9A24-BD0437631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845" y="1871445"/>
            <a:ext cx="4763165" cy="311511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94AF9A0-AA9C-A0FE-8136-07FA93574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059" y="5156566"/>
            <a:ext cx="3554779" cy="6884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>
            <a:spLocks noGrp="1"/>
          </p:cNvSpPr>
          <p:nvPr>
            <p:ph type="title"/>
          </p:nvPr>
        </p:nvSpPr>
        <p:spPr>
          <a:xfrm>
            <a:off x="838200" y="2607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s-ES" altLang="es-CO" b="1" dirty="0">
                <a:solidFill>
                  <a:schemeClr val="lt1"/>
                </a:solidFill>
                <a:latin typeface="Work Sans" pitchFamily="2" charset="0"/>
              </a:rPr>
              <a:t>   </a:t>
            </a:r>
            <a:r>
              <a:rPr lang="es-CO" b="1" dirty="0">
                <a:solidFill>
                  <a:schemeClr val="lt1"/>
                </a:solidFill>
                <a:latin typeface="Work Sans" pitchFamily="2" charset="0"/>
              </a:rPr>
              <a:t>Diagrama de Casos de Uso</a:t>
            </a:r>
            <a:endParaRPr sz="1800" b="0" i="0" u="none" strike="noStrike" cap="none" dirty="0">
              <a:solidFill>
                <a:srgbClr val="000000"/>
              </a:solidFill>
              <a:latin typeface="Work Sans" pitchFamily="2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6ED86E3-B697-4F6F-8647-DCDDB2B86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880" y="1476923"/>
            <a:ext cx="6627735" cy="535500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1112C59-4EB5-4B7F-8AD2-A9582ABF9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5" y="1561328"/>
            <a:ext cx="5434110" cy="3489239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BC4FDA16-8794-4D45-A408-3D410F8B983C}"/>
              </a:ext>
            </a:extLst>
          </p:cNvPr>
          <p:cNvSpPr txBox="1"/>
          <p:nvPr/>
        </p:nvSpPr>
        <p:spPr>
          <a:xfrm>
            <a:off x="2010508" y="5443969"/>
            <a:ext cx="6178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instructor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2D36EA2-DAAD-5B17-5F5E-BB9830359FC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83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>
            <a:spLocks noGrp="1"/>
          </p:cNvSpPr>
          <p:nvPr>
            <p:ph type="title"/>
          </p:nvPr>
        </p:nvSpPr>
        <p:spPr>
          <a:xfrm>
            <a:off x="838200" y="2607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s-ES" altLang="es-CO" b="1" dirty="0">
                <a:solidFill>
                  <a:schemeClr val="lt1"/>
                </a:solidFill>
                <a:latin typeface="Work Sans" pitchFamily="2" charset="0"/>
              </a:rPr>
              <a:t>   </a:t>
            </a:r>
            <a:r>
              <a:rPr lang="es-CO" b="1" dirty="0">
                <a:solidFill>
                  <a:schemeClr val="lt1"/>
                </a:solidFill>
                <a:latin typeface="Work Sans" pitchFamily="2" charset="0"/>
              </a:rPr>
              <a:t>Diagrama de Casos de Uso</a:t>
            </a:r>
            <a:endParaRPr sz="1800" b="0" i="0" u="none" strike="noStrike" cap="none" dirty="0">
              <a:solidFill>
                <a:srgbClr val="000000"/>
              </a:solidFill>
              <a:latin typeface="Work Sans" pitchFamily="2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C4FDA16-8794-4D45-A408-3D410F8B983C}"/>
              </a:ext>
            </a:extLst>
          </p:cNvPr>
          <p:cNvSpPr txBox="1"/>
          <p:nvPr/>
        </p:nvSpPr>
        <p:spPr>
          <a:xfrm>
            <a:off x="944712" y="3759017"/>
            <a:ext cx="6178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coordinador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CE4E4FE-3C5F-4231-B6CE-E4F622489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286" y="1424773"/>
            <a:ext cx="5947304" cy="540715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76B8D18-9253-32EF-D82C-4E210AD8BC8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339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>
            <a:spLocks noGrp="1"/>
          </p:cNvSpPr>
          <p:nvPr>
            <p:ph type="title"/>
          </p:nvPr>
        </p:nvSpPr>
        <p:spPr>
          <a:xfrm>
            <a:off x="838200" y="2607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s-ES" altLang="es-CO" b="1" dirty="0">
                <a:solidFill>
                  <a:schemeClr val="lt1"/>
                </a:solidFill>
                <a:latin typeface="Work Sans" pitchFamily="2" charset="0"/>
              </a:rPr>
              <a:t>   </a:t>
            </a:r>
            <a:r>
              <a:rPr lang="es-CO" b="1" dirty="0">
                <a:solidFill>
                  <a:schemeClr val="lt1"/>
                </a:solidFill>
                <a:latin typeface="Work Sans" pitchFamily="2" charset="0"/>
              </a:rPr>
              <a:t>Diagrama de Casos de Uso</a:t>
            </a:r>
            <a:endParaRPr sz="1800" b="0" i="0" u="none" strike="noStrike" cap="none" dirty="0">
              <a:solidFill>
                <a:srgbClr val="000000"/>
              </a:solidFill>
              <a:latin typeface="Work Sans" pitchFamily="2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C4FDA16-8794-4D45-A408-3D410F8B983C}"/>
              </a:ext>
            </a:extLst>
          </p:cNvPr>
          <p:cNvSpPr txBox="1"/>
          <p:nvPr/>
        </p:nvSpPr>
        <p:spPr>
          <a:xfrm>
            <a:off x="838200" y="3587388"/>
            <a:ext cx="6178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Administrador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B27E5D5-1523-46A8-9ADC-374CF36A3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102" y="1592000"/>
            <a:ext cx="6735076" cy="507269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553F40F-2387-0DFA-647C-A9B460D83FE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4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>
            <a:spLocks noGrp="1"/>
          </p:cNvSpPr>
          <p:nvPr>
            <p:ph type="title"/>
          </p:nvPr>
        </p:nvSpPr>
        <p:spPr>
          <a:xfrm>
            <a:off x="632515" y="5524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s-ES" altLang="es-CO" b="1" dirty="0">
                <a:solidFill>
                  <a:schemeClr val="lt1"/>
                </a:solidFill>
                <a:latin typeface="Work Sans" pitchFamily="2" charset="0"/>
              </a:rPr>
              <a:t>   </a:t>
            </a:r>
            <a:r>
              <a:rPr lang="es-CO" b="1" dirty="0">
                <a:solidFill>
                  <a:schemeClr val="lt1"/>
                </a:solidFill>
                <a:latin typeface="Work Sans" pitchFamily="2" charset="0"/>
              </a:rPr>
              <a:t>Diagrama de Clases</a:t>
            </a:r>
            <a:endParaRPr sz="1800" b="0" i="0" u="none" strike="noStrike" cap="none" dirty="0">
              <a:solidFill>
                <a:srgbClr val="000000"/>
              </a:solidFill>
              <a:latin typeface="Work Sans" pitchFamily="2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6F4B383-6E96-46E4-927F-42D9BB96A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133" y="1500423"/>
            <a:ext cx="8090391" cy="535757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C4408C7-F31A-720C-EFAE-783AB50D594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>
            <a:spLocks noGrp="1"/>
          </p:cNvSpPr>
          <p:nvPr>
            <p:ph type="title"/>
          </p:nvPr>
        </p:nvSpPr>
        <p:spPr>
          <a:xfrm>
            <a:off x="980111" y="8028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s-CO" b="1" dirty="0">
                <a:solidFill>
                  <a:schemeClr val="lt1"/>
                </a:solidFill>
              </a:rPr>
              <a:t>Diagrama de Componentes</a:t>
            </a:r>
            <a:endParaRPr sz="18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" name="Imagen 6" descr="Diagrama&#10;&#10;El contenido generado por IA puede ser incorrecto.">
            <a:hlinkClick r:id="rId3" action="ppaction://hlinkfile"/>
            <a:extLst>
              <a:ext uri="{FF2B5EF4-FFF2-40B4-BE49-F238E27FC236}">
                <a16:creationId xmlns:a16="http://schemas.microsoft.com/office/drawing/2014/main" id="{393D4175-8D17-0140-03EC-B9E2B4DAC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58" y="1632702"/>
            <a:ext cx="9740766" cy="511481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FAF5C9B-932E-BC74-F0CE-CBC5FF478C4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5A009439-520D-047B-1C73-4D725B0A1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>
            <a:extLst>
              <a:ext uri="{FF2B5EF4-FFF2-40B4-BE49-F238E27FC236}">
                <a16:creationId xmlns:a16="http://schemas.microsoft.com/office/drawing/2014/main" id="{EED459A5-559D-E862-051B-E2B4B03407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0111" y="8028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s-CO" b="1" dirty="0">
                <a:solidFill>
                  <a:schemeClr val="lt1"/>
                </a:solidFill>
              </a:rPr>
              <a:t>Capa de presentación</a:t>
            </a:r>
            <a:endParaRPr sz="18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DF1A81E-4B37-990E-EA78-33B6914088D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BC48A82-6737-EC48-E488-683C8F3DC1B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665" r="66573" b="68925"/>
          <a:stretch>
            <a:fillRect/>
          </a:stretch>
        </p:blipFill>
        <p:spPr>
          <a:xfrm>
            <a:off x="15713" y="1713532"/>
            <a:ext cx="6675712" cy="409067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1CA3D3E-4219-DC93-09D2-8F314DED580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1187" r="66573" b="43333"/>
          <a:stretch>
            <a:fillRect/>
          </a:stretch>
        </p:blipFill>
        <p:spPr>
          <a:xfrm>
            <a:off x="6901706" y="1713532"/>
            <a:ext cx="5274581" cy="345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415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4EEDDB30-B93E-3106-B738-55D4D0A1C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>
            <a:extLst>
              <a:ext uri="{FF2B5EF4-FFF2-40B4-BE49-F238E27FC236}">
                <a16:creationId xmlns:a16="http://schemas.microsoft.com/office/drawing/2014/main" id="{FC393829-7CFB-D2E6-CB8E-368D2723D6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0111" y="8028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s-CO" b="1" dirty="0">
                <a:solidFill>
                  <a:schemeClr val="lt1"/>
                </a:solidFill>
              </a:rPr>
              <a:t>Diagrama de Componentes</a:t>
            </a:r>
            <a:endParaRPr sz="18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5B02887-251E-776B-7046-F388AB9F75E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5A1B001-2F1A-AC74-D975-D10A560E729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4077" r="29201" b="48198"/>
          <a:stretch>
            <a:fillRect/>
          </a:stretch>
        </p:blipFill>
        <p:spPr>
          <a:xfrm>
            <a:off x="136404" y="1573832"/>
            <a:ext cx="5741994" cy="47380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2ADB718-5B69-A43C-3646-3B18518485D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4186" t="51533" r="29634"/>
          <a:stretch>
            <a:fillRect/>
          </a:stretch>
        </p:blipFill>
        <p:spPr>
          <a:xfrm>
            <a:off x="5984146" y="1573832"/>
            <a:ext cx="6071450" cy="475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829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0D5B339A-9E39-F006-6EB1-7856023EC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>
            <a:extLst>
              <a:ext uri="{FF2B5EF4-FFF2-40B4-BE49-F238E27FC236}">
                <a16:creationId xmlns:a16="http://schemas.microsoft.com/office/drawing/2014/main" id="{BC6FDC2A-BE12-0D60-CC99-0EBEA3885E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0111" y="8028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s-CO" b="1" dirty="0">
                <a:solidFill>
                  <a:schemeClr val="lt1"/>
                </a:solidFill>
              </a:rPr>
              <a:t>Capa de datos</a:t>
            </a:r>
            <a:endParaRPr sz="18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933C9C2-8963-A823-FFC3-86D8249EC67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CFFD22C-0362-A8E6-3B61-D90A7AAC02D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0692" t="10794" r="106" b="58998"/>
          <a:stretch>
            <a:fillRect/>
          </a:stretch>
        </p:blipFill>
        <p:spPr>
          <a:xfrm>
            <a:off x="1253670" y="1560821"/>
            <a:ext cx="8703130" cy="526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482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>
            <a:spLocks noGrp="1"/>
          </p:cNvSpPr>
          <p:nvPr>
            <p:ph type="title"/>
          </p:nvPr>
        </p:nvSpPr>
        <p:spPr>
          <a:xfrm>
            <a:off x="838200" y="7128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s-CO" b="1" dirty="0">
                <a:solidFill>
                  <a:schemeClr val="lt1"/>
                </a:solidFill>
              </a:rPr>
              <a:t>Historias de Usuario</a:t>
            </a:r>
            <a:endParaRPr sz="18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16205" y="1637665"/>
            <a:ext cx="3542665" cy="30734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4155716" y="1529659"/>
            <a:ext cx="6096000" cy="3067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/>
              <a:t>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BF7F173-E950-4F7D-B9AB-300852E8A7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77" r="2128" b="3033"/>
          <a:stretch>
            <a:fillRect/>
          </a:stretch>
        </p:blipFill>
        <p:spPr>
          <a:xfrm>
            <a:off x="542471" y="1191028"/>
            <a:ext cx="11107057" cy="559569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9521A6D-59BE-D915-755C-C728AB68EE0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 txBox="1"/>
          <p:nvPr/>
        </p:nvSpPr>
        <p:spPr>
          <a:xfrm>
            <a:off x="2411504" y="316388"/>
            <a:ext cx="7506219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7200"/>
            </a:pPr>
            <a:r>
              <a:rPr lang="es-CO" sz="4400" b="1" dirty="0">
                <a:latin typeface="Work Sans" pitchFamily="2" charset="0"/>
                <a:sym typeface="Work Sans Light"/>
              </a:rPr>
              <a:t>Base de Datos Relaciones</a:t>
            </a:r>
            <a:endParaRPr sz="4400" b="1" dirty="0">
              <a:latin typeface="Work Sans" pitchFamily="2" charset="0"/>
              <a:sym typeface="Work Sans Light"/>
            </a:endParaRPr>
          </a:p>
        </p:txBody>
      </p:sp>
      <p:cxnSp>
        <p:nvCxnSpPr>
          <p:cNvPr id="106" name="Google Shape;106;p2"/>
          <p:cNvCxnSpPr>
            <a:cxnSpLocks/>
          </p:cNvCxnSpPr>
          <p:nvPr/>
        </p:nvCxnSpPr>
        <p:spPr>
          <a:xfrm>
            <a:off x="4182869" y="1113493"/>
            <a:ext cx="3437130" cy="0"/>
          </a:xfrm>
          <a:prstGeom prst="straightConnector1">
            <a:avLst/>
          </a:prstGeom>
          <a:noFill/>
          <a:ln w="28575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9A25AAC5-CEE7-446F-B403-3C0A2910C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8735" y="106874"/>
            <a:ext cx="951058" cy="93276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99F8CF8-5B05-4B6B-9C06-B475BD2CD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320" y="2112195"/>
            <a:ext cx="7357403" cy="435278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F659D38-06FD-4842-B444-272237F8F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3181" y="2295671"/>
            <a:ext cx="7010400" cy="39433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 txBox="1"/>
          <p:nvPr/>
        </p:nvSpPr>
        <p:spPr>
          <a:xfrm>
            <a:off x="3096905" y="995657"/>
            <a:ext cx="599818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 panose="020B0604020202020204"/>
              <a:buNone/>
            </a:pPr>
            <a:r>
              <a:rPr lang="es-CO" sz="7200" b="0" i="0" u="none" strike="noStrike" cap="none" dirty="0">
                <a:latin typeface="Work Sans" pitchFamily="2" charset="0"/>
                <a:ea typeface="Work Sans Light"/>
                <a:cs typeface="Times New Roman" panose="02020603050405020304" pitchFamily="18" charset="0"/>
                <a:sym typeface="Work Sans Light"/>
              </a:rPr>
              <a:t>Integrantes</a:t>
            </a:r>
            <a:endParaRPr sz="7200" b="0" i="0" u="none" strike="noStrike" cap="none" dirty="0">
              <a:latin typeface="Work Sans" pitchFamily="2" charset="0"/>
              <a:ea typeface="Work Sans Light"/>
              <a:cs typeface="Times New Roman" panose="02020603050405020304" pitchFamily="18" charset="0"/>
              <a:sym typeface="Work Sans Light"/>
            </a:endParaRPr>
          </a:p>
        </p:txBody>
      </p:sp>
      <p:cxnSp>
        <p:nvCxnSpPr>
          <p:cNvPr id="106" name="Google Shape;106;p2"/>
          <p:cNvCxnSpPr>
            <a:cxnSpLocks/>
          </p:cNvCxnSpPr>
          <p:nvPr/>
        </p:nvCxnSpPr>
        <p:spPr>
          <a:xfrm>
            <a:off x="5227897" y="1005218"/>
            <a:ext cx="1736203" cy="0"/>
          </a:xfrm>
          <a:prstGeom prst="straightConnector1">
            <a:avLst/>
          </a:prstGeom>
          <a:noFill/>
          <a:ln w="9525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7" name="Google Shape;107;p2"/>
          <p:cNvSpPr txBox="1"/>
          <p:nvPr/>
        </p:nvSpPr>
        <p:spPr>
          <a:xfrm>
            <a:off x="3724927" y="2632992"/>
            <a:ext cx="474214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s-CO" sz="2000" b="1" i="0" u="none" strike="noStrike" cap="none" dirty="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SCRUM No. “1”:</a:t>
            </a:r>
            <a:endParaRPr sz="2000" b="1" i="0" u="none" strike="noStrike" cap="none" dirty="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4514154" y="3429000"/>
            <a:ext cx="3715446" cy="209850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s-CO" sz="2800" dirty="0">
                <a:solidFill>
                  <a:schemeClr val="tx1"/>
                </a:solidFill>
                <a:latin typeface="Work Sans" pitchFamily="2" charset="0"/>
              </a:rPr>
              <a:t>Edwin Abaunza </a:t>
            </a:r>
            <a:endParaRPr lang="es-CO" sz="2800" b="1" i="1" dirty="0">
              <a:solidFill>
                <a:schemeClr val="tx1"/>
              </a:solidFill>
              <a:latin typeface="Work Sans" pitchFamily="2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CO" sz="2800" dirty="0">
                <a:solidFill>
                  <a:schemeClr val="tx1"/>
                </a:solidFill>
                <a:latin typeface="Work Sans" pitchFamily="2" charset="0"/>
              </a:rPr>
              <a:t>Santiago Cruz </a:t>
            </a:r>
            <a:endParaRPr lang="es-CO" sz="2800" b="1" i="1" dirty="0">
              <a:solidFill>
                <a:schemeClr val="tx1"/>
              </a:solidFill>
              <a:latin typeface="Work Sans" pitchFamily="2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CO" sz="2800" dirty="0">
                <a:solidFill>
                  <a:schemeClr val="tx1"/>
                </a:solidFill>
                <a:latin typeface="Work Sans" pitchFamily="2" charset="0"/>
              </a:rPr>
              <a:t>Kennen Cortes </a:t>
            </a:r>
            <a:endParaRPr lang="es-CO" sz="2800" b="1" i="1" dirty="0">
              <a:solidFill>
                <a:schemeClr val="tx1"/>
              </a:solidFill>
              <a:latin typeface="Work Sans" pitchFamily="2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CO" sz="2800" dirty="0">
                <a:solidFill>
                  <a:schemeClr val="tx1"/>
                </a:solidFill>
                <a:latin typeface="Work Sans" pitchFamily="2" charset="0"/>
              </a:rPr>
              <a:t>Luis Mariño </a:t>
            </a:r>
            <a:endParaRPr lang="es-CO" sz="2800" b="1" i="1" dirty="0">
              <a:solidFill>
                <a:schemeClr val="tx1"/>
              </a:solidFill>
              <a:latin typeface="Work Sans" pitchFamily="2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CO" sz="2800" dirty="0">
                <a:solidFill>
                  <a:schemeClr val="tx1"/>
                </a:solidFill>
                <a:latin typeface="Work Sans" pitchFamily="2" charset="0"/>
              </a:rPr>
              <a:t>Mahily Gutiérrez </a:t>
            </a:r>
            <a:endParaRPr lang="es-CO" sz="2800" b="1" i="1" dirty="0">
              <a:solidFill>
                <a:schemeClr val="tx1"/>
              </a:solidFill>
              <a:latin typeface="Work Sans" pitchFamily="2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D72B658-B0E6-430A-AC6F-1CC7A01BA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7063" y="183942"/>
            <a:ext cx="951058" cy="932769"/>
          </a:xfrm>
          <a:prstGeom prst="rect">
            <a:avLst/>
          </a:prstGeom>
          <a:effectLst/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808D594-BC54-B782-34D1-D348039E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70" y="0"/>
            <a:ext cx="2752294" cy="1800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>
            <a:spLocks noGrp="1"/>
          </p:cNvSpPr>
          <p:nvPr>
            <p:ph type="title"/>
          </p:nvPr>
        </p:nvSpPr>
        <p:spPr>
          <a:xfrm>
            <a:off x="1329326" y="887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s-CO" b="1" dirty="0">
                <a:solidFill>
                  <a:schemeClr val="lt1"/>
                </a:solidFill>
                <a:latin typeface="Work Sans" pitchFamily="2" charset="0"/>
              </a:rPr>
              <a:t>Diagrama Modelo Relacional</a:t>
            </a:r>
            <a:endParaRPr sz="1800" b="0" i="0" u="none" strike="noStrike" cap="none" dirty="0">
              <a:solidFill>
                <a:srgbClr val="000000"/>
              </a:solidFill>
              <a:latin typeface="Work Sans" pitchFamily="2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75C311F-233B-715C-B6D4-284519EA706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3C44EB2-814D-E039-DD63-FFA5BCB348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379" y="1498387"/>
            <a:ext cx="9509241" cy="535961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>
            <a:spLocks noGrp="1"/>
          </p:cNvSpPr>
          <p:nvPr>
            <p:ph type="title"/>
          </p:nvPr>
        </p:nvSpPr>
        <p:spPr>
          <a:xfrm>
            <a:off x="68885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s-ES" altLang="es-CO" b="1" dirty="0">
                <a:solidFill>
                  <a:schemeClr val="lt1"/>
                </a:solidFill>
              </a:rPr>
              <a:t> </a:t>
            </a:r>
            <a:r>
              <a:rPr lang="es-CO" sz="4000" b="1" dirty="0">
                <a:solidFill>
                  <a:schemeClr val="lt1"/>
                </a:solidFill>
              </a:rPr>
              <a:t>Consultas</a:t>
            </a:r>
            <a:endParaRPr sz="40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A382CB9-433D-CFD0-9656-522C80410C3A}"/>
              </a:ext>
            </a:extLst>
          </p:cNvPr>
          <p:cNvCxnSpPr/>
          <p:nvPr/>
        </p:nvCxnSpPr>
        <p:spPr>
          <a:xfrm>
            <a:off x="242888" y="3829050"/>
            <a:ext cx="117300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F015D5E6-366B-7FDE-4A02-E7A93620EE09}"/>
              </a:ext>
            </a:extLst>
          </p:cNvPr>
          <p:cNvCxnSpPr/>
          <p:nvPr/>
        </p:nvCxnSpPr>
        <p:spPr>
          <a:xfrm>
            <a:off x="6300786" y="1714500"/>
            <a:ext cx="0" cy="4929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FB8C5190-1D1E-D647-08DB-32C06050051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334C7FA-CDF9-4B92-8E49-10C91B63B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856" y="1651175"/>
            <a:ext cx="4133850" cy="19907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43D1A89-3285-40F8-76B7-E259D13FE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888" y="1772268"/>
            <a:ext cx="5067935" cy="17526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22EB44A-BD8B-3D5E-9531-5A6D5704F0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856" y="4286251"/>
            <a:ext cx="4181475" cy="16573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8759673-89B5-937C-9D12-E84B0DEAC1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9715" y="4417836"/>
            <a:ext cx="536321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>
            <a:spLocks noGrp="1"/>
          </p:cNvSpPr>
          <p:nvPr>
            <p:ph type="title"/>
          </p:nvPr>
        </p:nvSpPr>
        <p:spPr>
          <a:xfrm>
            <a:off x="2655388" y="110481"/>
            <a:ext cx="6881224" cy="1324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s-ES" altLang="es-CO" b="1" dirty="0">
                <a:solidFill>
                  <a:schemeClr val="lt1"/>
                </a:solidFill>
              </a:rPr>
              <a:t>  </a:t>
            </a:r>
            <a:r>
              <a:rPr lang="es-CO" b="1" dirty="0">
                <a:solidFill>
                  <a:schemeClr val="lt1"/>
                </a:solidFill>
              </a:rPr>
              <a:t>Procedimientos Almacenados y/o funciones</a:t>
            </a:r>
            <a:endParaRPr sz="18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5978820" y="32751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 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48080314-C3D8-0DC6-F775-D92B7692A6AD}"/>
              </a:ext>
            </a:extLst>
          </p:cNvPr>
          <p:cNvCxnSpPr/>
          <p:nvPr/>
        </p:nvCxnSpPr>
        <p:spPr>
          <a:xfrm>
            <a:off x="242888" y="3829050"/>
            <a:ext cx="117300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9D91463D-6210-03EC-8AE4-CB2CED857FB5}"/>
              </a:ext>
            </a:extLst>
          </p:cNvPr>
          <p:cNvCxnSpPr/>
          <p:nvPr/>
        </p:nvCxnSpPr>
        <p:spPr>
          <a:xfrm>
            <a:off x="6300786" y="1714500"/>
            <a:ext cx="0" cy="4929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n 13">
            <a:extLst>
              <a:ext uri="{FF2B5EF4-FFF2-40B4-BE49-F238E27FC236}">
                <a16:creationId xmlns:a16="http://schemas.microsoft.com/office/drawing/2014/main" id="{E88AC344-82C5-626A-DC28-F8A4E7FED61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038E0B6-287A-5810-54D9-1D2E1645F8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393" y="1759497"/>
            <a:ext cx="5612130" cy="55056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88D76A36-F108-8008-ABE4-36CB25878E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0577" y="2644105"/>
            <a:ext cx="5612130" cy="631005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CD6497C8-9FDD-F6D7-09C5-467B21E285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8803" y="6074822"/>
            <a:ext cx="5411720" cy="380884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840B9462-1612-67ED-F5F5-4DFC9C97A1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648" y="3949282"/>
            <a:ext cx="4556415" cy="1994319"/>
          </a:xfrm>
          <a:prstGeom prst="rect">
            <a:avLst/>
          </a:prstGeom>
        </p:spPr>
      </p:pic>
      <p:pic>
        <p:nvPicPr>
          <p:cNvPr id="128" name="Imagen 127">
            <a:extLst>
              <a:ext uri="{FF2B5EF4-FFF2-40B4-BE49-F238E27FC236}">
                <a16:creationId xmlns:a16="http://schemas.microsoft.com/office/drawing/2014/main" id="{5EE025BC-710D-092A-F0C6-D7922AE3F2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648" y="3913702"/>
            <a:ext cx="5021828" cy="2729987"/>
          </a:xfrm>
          <a:prstGeom prst="rect">
            <a:avLst/>
          </a:prstGeom>
        </p:spPr>
      </p:pic>
      <p:pic>
        <p:nvPicPr>
          <p:cNvPr id="130" name="Imagen 129">
            <a:extLst>
              <a:ext uri="{FF2B5EF4-FFF2-40B4-BE49-F238E27FC236}">
                <a16:creationId xmlns:a16="http://schemas.microsoft.com/office/drawing/2014/main" id="{AA008B18-D675-58CA-8045-A535D6A47B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40" y="1910011"/>
            <a:ext cx="2817469" cy="1480531"/>
          </a:xfrm>
          <a:prstGeom prst="rect">
            <a:avLst/>
          </a:prstGeom>
        </p:spPr>
      </p:pic>
      <p:pic>
        <p:nvPicPr>
          <p:cNvPr id="132" name="Imagen 131">
            <a:extLst>
              <a:ext uri="{FF2B5EF4-FFF2-40B4-BE49-F238E27FC236}">
                <a16:creationId xmlns:a16="http://schemas.microsoft.com/office/drawing/2014/main" id="{5680FCF2-0BE3-B181-3E38-0D91CA479B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75299" y="1655402"/>
            <a:ext cx="3110887" cy="192748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500DF606-E7DE-DB9F-305C-C5A6D49F0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22" y="1930006"/>
            <a:ext cx="5687219" cy="2412658"/>
          </a:xfrm>
          <a:prstGeom prst="rect">
            <a:avLst/>
          </a:prstGeom>
        </p:spPr>
      </p:pic>
      <p:sp>
        <p:nvSpPr>
          <p:cNvPr id="137" name="Google Shape;137;p8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s-ES" altLang="es-CO" b="1" dirty="0">
                <a:solidFill>
                  <a:schemeClr val="lt1"/>
                </a:solidFill>
              </a:rPr>
              <a:t>   </a:t>
            </a:r>
            <a:r>
              <a:rPr lang="es-CO" b="1" dirty="0">
                <a:solidFill>
                  <a:schemeClr val="lt1"/>
                </a:solidFill>
              </a:rPr>
              <a:t>Roles y Permisos</a:t>
            </a:r>
            <a:endParaRPr sz="18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780AFECB-2496-B70F-D8EF-5E48A3B7F619}"/>
              </a:ext>
            </a:extLst>
          </p:cNvPr>
          <p:cNvCxnSpPr>
            <a:cxnSpLocks/>
          </p:cNvCxnSpPr>
          <p:nvPr/>
        </p:nvCxnSpPr>
        <p:spPr>
          <a:xfrm>
            <a:off x="5641869" y="1670779"/>
            <a:ext cx="0" cy="3380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1835173D-DD5A-39FA-E022-A870DBD85DC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7FD8C16-33B7-F6DE-E22C-9C8A571913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4036" y="1930006"/>
            <a:ext cx="6357542" cy="260004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1C19235-48DC-0D04-35A5-3A1E7675CA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809" y="5571887"/>
            <a:ext cx="10853462" cy="739746"/>
          </a:xfrm>
          <a:prstGeom prst="rect">
            <a:avLst/>
          </a:prstGeom>
        </p:spPr>
      </p:pic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943B0E93-621F-0CEF-835D-7615D810B0EC}"/>
              </a:ext>
            </a:extLst>
          </p:cNvPr>
          <p:cNvCxnSpPr>
            <a:cxnSpLocks/>
          </p:cNvCxnSpPr>
          <p:nvPr/>
        </p:nvCxnSpPr>
        <p:spPr>
          <a:xfrm flipH="1">
            <a:off x="421845" y="5050972"/>
            <a:ext cx="113483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>
            <a:spLocks noGrp="1"/>
          </p:cNvSpPr>
          <p:nvPr>
            <p:ph type="title"/>
          </p:nvPr>
        </p:nvSpPr>
        <p:spPr>
          <a:xfrm>
            <a:off x="695387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s-ES" altLang="es-CO" b="1" dirty="0">
                <a:solidFill>
                  <a:schemeClr val="lt1"/>
                </a:solidFill>
              </a:rPr>
              <a:t>  </a:t>
            </a:r>
            <a:r>
              <a:rPr lang="es-CO" sz="4000" b="1" dirty="0">
                <a:solidFill>
                  <a:schemeClr val="lt1"/>
                </a:solidFill>
              </a:rPr>
              <a:t>Diccionario de Datos</a:t>
            </a:r>
            <a:endParaRPr sz="40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D28AF99-5654-D4F7-5BE0-D7BD26BF060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3B8ABE7-C060-8882-0874-DFB90A292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37" y="1488720"/>
            <a:ext cx="5680719" cy="213633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2D08D54-5274-C9D4-46BC-34B82FA0E1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36" y="3558320"/>
            <a:ext cx="5680720" cy="65423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DA0CEF4-1052-863E-ED40-B4F596CEC6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1365" y="1722204"/>
            <a:ext cx="5339693" cy="206859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34062B3-8461-0425-4423-4A7E37920D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3201" y="4076958"/>
            <a:ext cx="5216022" cy="239287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E0061915-207F-4C6F-5A70-BBA00D30D19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6414"/>
          <a:stretch>
            <a:fillRect/>
          </a:stretch>
        </p:blipFill>
        <p:spPr>
          <a:xfrm>
            <a:off x="108511" y="4212558"/>
            <a:ext cx="5530290" cy="239288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 txBox="1"/>
          <p:nvPr/>
        </p:nvSpPr>
        <p:spPr>
          <a:xfrm>
            <a:off x="2398668" y="317639"/>
            <a:ext cx="716019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7200"/>
            </a:pPr>
            <a:r>
              <a:rPr lang="es-CO" sz="5400" b="1" dirty="0">
                <a:latin typeface="+mj-lt"/>
                <a:sym typeface="Work Sans Light"/>
              </a:rPr>
              <a:t>Diseño Web</a:t>
            </a:r>
            <a:endParaRPr sz="5400" b="1" dirty="0">
              <a:latin typeface="+mj-lt"/>
              <a:sym typeface="Work Sans Light"/>
            </a:endParaRPr>
          </a:p>
        </p:txBody>
      </p:sp>
      <p:cxnSp>
        <p:nvCxnSpPr>
          <p:cNvPr id="106" name="Google Shape;106;p2"/>
          <p:cNvCxnSpPr/>
          <p:nvPr/>
        </p:nvCxnSpPr>
        <p:spPr>
          <a:xfrm>
            <a:off x="5110666" y="1422795"/>
            <a:ext cx="1736203" cy="0"/>
          </a:xfrm>
          <a:prstGeom prst="straightConnector1">
            <a:avLst/>
          </a:prstGeom>
          <a:noFill/>
          <a:ln w="9525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7" name="Google Shape;107;p2"/>
          <p:cNvSpPr txBox="1"/>
          <p:nvPr/>
        </p:nvSpPr>
        <p:spPr>
          <a:xfrm>
            <a:off x="4168816" y="3463724"/>
            <a:ext cx="385436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br>
              <a:rPr lang="es-CO" sz="1600" b="1" i="0" u="none" strike="noStrike" cap="none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br>
            <a:endParaRPr sz="1600" b="1" i="0" u="none" strike="noStrike" cap="none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0DF7EA-62DA-2B77-14D6-6CD4EA174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39" y="110481"/>
            <a:ext cx="2390775" cy="106444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2E366D8-770D-4D1F-86E7-DEEA0EE08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7003" y="110481"/>
            <a:ext cx="951058" cy="93276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D4020FB-639E-48EB-A103-9578485EA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2006" y="1643834"/>
            <a:ext cx="4712677" cy="472882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9E95A62-4F01-4237-A3E2-1CB60616AE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8222" y="1785451"/>
            <a:ext cx="4415555" cy="444559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>
            <a:spLocks noGrp="1"/>
          </p:cNvSpPr>
          <p:nvPr>
            <p:ph type="title"/>
          </p:nvPr>
        </p:nvSpPr>
        <p:spPr>
          <a:xfrm>
            <a:off x="3763254" y="8777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s-CO" sz="3800" b="1" dirty="0">
                <a:solidFill>
                  <a:schemeClr val="lt1"/>
                </a:solidFill>
              </a:rPr>
              <a:t>Interfaz de Inicio</a:t>
            </a:r>
            <a:endParaRPr sz="38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5978820" y="32751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 </a:t>
            </a:r>
          </a:p>
        </p:txBody>
      </p:sp>
      <p:pic>
        <p:nvPicPr>
          <p:cNvPr id="6" name="Imagen 5">
            <a:hlinkClick r:id="rId3" action="ppaction://hlinkfile"/>
            <a:extLst>
              <a:ext uri="{FF2B5EF4-FFF2-40B4-BE49-F238E27FC236}">
                <a16:creationId xmlns:a16="http://schemas.microsoft.com/office/drawing/2014/main" id="{66401D4C-B4FD-E5C1-5CA4-98BF86EC9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76" y="1682655"/>
            <a:ext cx="10646729" cy="508757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6626C65-A956-7322-F2ED-A0179A9DD7A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9" descr="Imagen que contiene Interfaz de usuario gráfica&#10;&#10;Descripción generada automáticament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6FCDC0F-4BE9-F905-3EBA-462A39D98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39" y="110481"/>
            <a:ext cx="2390775" cy="106444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B1543046-68F7-37A4-F7C6-5AB99EB022CD}"/>
              </a:ext>
            </a:extLst>
          </p:cNvPr>
          <p:cNvSpPr/>
          <p:nvPr/>
        </p:nvSpPr>
        <p:spPr>
          <a:xfrm>
            <a:off x="7489546" y="1839805"/>
            <a:ext cx="4515539" cy="46038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2" name="Google Shape;112;p3"/>
          <p:cNvSpPr txBox="1">
            <a:spLocks noGrp="1"/>
          </p:cNvSpPr>
          <p:nvPr>
            <p:ph type="title"/>
          </p:nvPr>
        </p:nvSpPr>
        <p:spPr>
          <a:xfrm>
            <a:off x="1761426" y="52292"/>
            <a:ext cx="866914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s-ES" altLang="es-CO" b="1" dirty="0">
                <a:solidFill>
                  <a:schemeClr val="bg1"/>
                </a:solidFill>
                <a:latin typeface="Work Sans" pitchFamily="2" charset="0"/>
                <a:sym typeface="Calibri" panose="020F0502020204030204"/>
              </a:rPr>
              <a:t>    </a:t>
            </a:r>
            <a:r>
              <a:rPr lang="es-CO" b="1" dirty="0">
                <a:solidFill>
                  <a:schemeClr val="bg1"/>
                </a:solidFill>
                <a:latin typeface="Work Sans" pitchFamily="2" charset="0"/>
                <a:sym typeface="Calibri" panose="020F0502020204030204"/>
              </a:rPr>
              <a:t>Planteamiento del Problema</a:t>
            </a:r>
          </a:p>
        </p:txBody>
      </p:sp>
      <p:sp>
        <p:nvSpPr>
          <p:cNvPr id="2" name="Rectángulo 1"/>
          <p:cNvSpPr/>
          <p:nvPr/>
        </p:nvSpPr>
        <p:spPr>
          <a:xfrm>
            <a:off x="307895" y="1879385"/>
            <a:ext cx="6827520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300" dirty="0">
                <a:latin typeface="Work Sans" pitchFamily="2" charset="0"/>
              </a:rPr>
              <a:t>En el SENA se han identificado problemas en la gestión de ambientes y control de asistencia. Actualmente, la ocupación de espacios se gestiona con minutas físicas, lo que causa descoordinación entre instructores y disponibilidad real. Además, el control de asistencia se realiza de forma manual en archivos Excel, lo que lo vuelve ineficiente y poco centralizado.</a:t>
            </a:r>
            <a:endParaRPr lang="es-ES" sz="2300" b="1" dirty="0">
              <a:latin typeface="Work Sans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16135A3-C854-469D-A17D-FC487130E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763" y="2140716"/>
            <a:ext cx="4227342" cy="407720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7E8B728-A14E-4C77-81EE-B29F2C63D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4286" y="2203170"/>
            <a:ext cx="3952295" cy="395229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49E4218-1F6D-529D-880E-D2E228C86FAA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9D1D363-ABB7-FFFD-A9F9-D5FDACE94B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86915" y="4991194"/>
            <a:ext cx="2857500" cy="20288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 txBox="1">
            <a:spLocks noGrp="1"/>
          </p:cNvSpPr>
          <p:nvPr>
            <p:ph type="title"/>
          </p:nvPr>
        </p:nvSpPr>
        <p:spPr>
          <a:xfrm>
            <a:off x="3758094" y="45715"/>
            <a:ext cx="467581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s-ES" altLang="es-CO" sz="4000" b="1" dirty="0">
                <a:solidFill>
                  <a:schemeClr val="bg1"/>
                </a:solidFill>
              </a:rPr>
              <a:t> </a:t>
            </a:r>
            <a:r>
              <a:rPr lang="es-CO" sz="4000" b="1" dirty="0">
                <a:solidFill>
                  <a:schemeClr val="bg1"/>
                </a:solidFill>
                <a:latin typeface="Work Sans" pitchFamily="2" charset="0"/>
              </a:rPr>
              <a:t>Justificación</a:t>
            </a:r>
            <a:endParaRPr lang="es-CO" sz="4000" b="1" i="0" u="none" strike="noStrike" cap="none" dirty="0">
              <a:solidFill>
                <a:schemeClr val="bg1"/>
              </a:solidFill>
              <a:latin typeface="Work Sans" pitchFamily="2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627157" y="1888897"/>
            <a:ext cx="1081805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000" dirty="0">
                <a:latin typeface="Work Sans" pitchFamily="2" charset="0"/>
              </a:rPr>
              <a:t>La implementación de un sistema de gestión de minutas y control de asistencia en el SENA mejorará la organización institucional. Permitirá optimizar el uso de los ambientes, facilitará el seguimiento a procesos formativos y brindará un espacio para registrar incidentes, fortaleciendo la comunicación entre aprendices, instructores y personal de apoyo.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5DD1F5A-800F-44C0-933A-4F289B91319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6095999" y="3700463"/>
            <a:ext cx="5522189" cy="25935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88555C0-FC47-4430-9186-BD587A34C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6393" y="3932277"/>
            <a:ext cx="5828819" cy="236174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F7D8577-CAAD-8435-8C8A-02CBE14FA8C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F568474-FA0A-F44A-7405-BC9744C088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993" y="3429000"/>
            <a:ext cx="3597003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Vectores de Objetivo General Png - Descarga vectores gratis de gran calidad  de Freepik | Freepik">
            <a:extLst>
              <a:ext uri="{FF2B5EF4-FFF2-40B4-BE49-F238E27FC236}">
                <a16:creationId xmlns:a16="http://schemas.microsoft.com/office/drawing/2014/main" id="{C6F65EA5-41F0-F181-B27D-0D5C2BEBA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877" y="34290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Google Shape;122;p5"/>
          <p:cNvSpPr txBox="1">
            <a:spLocks noGrp="1"/>
          </p:cNvSpPr>
          <p:nvPr>
            <p:ph type="title"/>
          </p:nvPr>
        </p:nvSpPr>
        <p:spPr>
          <a:xfrm>
            <a:off x="3167851" y="-43772"/>
            <a:ext cx="5856298" cy="1413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s-ES" altLang="es-CO" sz="4400" b="1" i="0" u="none" strike="noStrike" cap="none" dirty="0">
                <a:solidFill>
                  <a:schemeClr val="bg1"/>
                </a:solidFill>
                <a:latin typeface="Work Sans" pitchFamily="2" charset="0"/>
                <a:ea typeface="Calibri" panose="020F0502020204030204"/>
                <a:cs typeface="Calibri" panose="020F0502020204030204"/>
                <a:sym typeface="Calibri" panose="020F0502020204030204"/>
              </a:rPr>
              <a:t>  </a:t>
            </a:r>
            <a:r>
              <a:rPr lang="es-CO" b="1" dirty="0">
                <a:solidFill>
                  <a:schemeClr val="bg1"/>
                </a:solidFill>
                <a:latin typeface="Work Sans" pitchFamily="2" charset="0"/>
                <a:sym typeface="Calibri" panose="020F0502020204030204"/>
              </a:rPr>
              <a:t>Objetivo General</a:t>
            </a:r>
            <a:endParaRPr lang="es-CO" sz="4400" b="1" i="0" u="none" strike="noStrike" cap="none" dirty="0">
              <a:solidFill>
                <a:schemeClr val="bg1"/>
              </a:solidFill>
              <a:latin typeface="Work Sans" pitchFamily="2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5511728" y="2238515"/>
            <a:ext cx="59969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700" dirty="0"/>
              <a:t>Diseñar e implementar un sistema digital para la gestión de minutas, el control de asistencia y el registro de incidentes en los ambientes del SENA.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B880313-27DA-4C5E-9D2E-9C8FDE77969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65760" y="2238515"/>
            <a:ext cx="4884762" cy="413977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C1B8A49-57E6-478E-87F0-DB503172B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343" y="1995541"/>
            <a:ext cx="4697782" cy="407479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78B6FB6-9714-BFED-CB94-F4FB805B11E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"/>
          <p:cNvSpPr txBox="1">
            <a:spLocks noGrp="1"/>
          </p:cNvSpPr>
          <p:nvPr>
            <p:ph type="title"/>
          </p:nvPr>
        </p:nvSpPr>
        <p:spPr>
          <a:xfrm>
            <a:off x="536089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s-ES" altLang="es-CO" sz="4400" b="1" i="0" u="none" strike="noStrike" cap="none" dirty="0">
                <a:solidFill>
                  <a:schemeClr val="bg1"/>
                </a:solidFill>
                <a:latin typeface="Work Sans" pitchFamily="2" charset="0"/>
                <a:ea typeface="Calibri" panose="020F0502020204030204"/>
                <a:cs typeface="Calibri" panose="020F0502020204030204"/>
                <a:sym typeface="Calibri" panose="020F0502020204030204"/>
              </a:rPr>
              <a:t>    </a:t>
            </a:r>
            <a:r>
              <a:rPr lang="es-CO" b="1" dirty="0">
                <a:solidFill>
                  <a:schemeClr val="bg1"/>
                </a:solidFill>
                <a:latin typeface="Work Sans" pitchFamily="2" charset="0"/>
                <a:sym typeface="Calibri" panose="020F0502020204030204"/>
              </a:rPr>
              <a:t>Objetivos Específicos</a:t>
            </a:r>
            <a:endParaRPr lang="es-CO" sz="4400" b="1" i="0" u="none" strike="noStrike" cap="none" dirty="0">
              <a:solidFill>
                <a:schemeClr val="bg1"/>
              </a:solidFill>
              <a:latin typeface="Work Sans" pitchFamily="2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456235" y="1818181"/>
            <a:ext cx="114992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sz="2000" b="1" dirty="0">
              <a:solidFill>
                <a:schemeClr val="tx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A07484F-793D-57A5-BF9D-7163769B012B}"/>
              </a:ext>
            </a:extLst>
          </p:cNvPr>
          <p:cNvSpPr txBox="1"/>
          <p:nvPr/>
        </p:nvSpPr>
        <p:spPr>
          <a:xfrm>
            <a:off x="267844" y="1471685"/>
            <a:ext cx="6368929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s-MX" altLang="es-MX" sz="2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AutoNum type="arabicPeriod"/>
            </a:pPr>
            <a:r>
              <a:rPr lang="es-MX" altLang="es-MX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altLang="es-MX" sz="2200" dirty="0">
                <a:solidFill>
                  <a:schemeClr val="tx1"/>
                </a:solidFill>
                <a:latin typeface="Work Sans" pitchFamily="2" charset="0"/>
              </a:rPr>
              <a:t>Desarrollar un módulo digital para la gestión de minutas que permita llevar un control organizado de los ambientes formativos en el SENA.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s-MX" altLang="es-MX" sz="2200" dirty="0">
              <a:solidFill>
                <a:schemeClr val="tx1"/>
              </a:solidFill>
              <a:latin typeface="Work Sans" pitchFamily="2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AutoNum type="arabicPeriod" startAt="2"/>
            </a:pPr>
            <a:r>
              <a:rPr lang="es-MX" altLang="es-MX" sz="2200" dirty="0">
                <a:solidFill>
                  <a:schemeClr val="tx1"/>
                </a:solidFill>
                <a:latin typeface="Work Sans" pitchFamily="2" charset="0"/>
              </a:rPr>
              <a:t> Implementar un sistema de registro de asistencia que facilite a los instructores el seguimiento y control de los aprendices.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AutoNum type="arabicPeriod" startAt="2"/>
            </a:pPr>
            <a:endParaRPr lang="es-MX" altLang="es-MX" sz="2200" dirty="0">
              <a:solidFill>
                <a:schemeClr val="tx1"/>
              </a:solidFill>
              <a:latin typeface="Work Sans" pitchFamily="2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AutoNum type="arabicPeriod" startAt="3"/>
            </a:pPr>
            <a:r>
              <a:rPr lang="es-MX" altLang="es-MX" sz="2200" dirty="0">
                <a:solidFill>
                  <a:schemeClr val="tx1"/>
                </a:solidFill>
                <a:latin typeface="Work Sans" pitchFamily="2" charset="0"/>
              </a:rPr>
              <a:t> Incorporar una funcionalidad para gestionar las novedades, incidentes de los ambientes y/o recursos por ambiente.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C8E27B8D-1FF7-FB05-7B6B-E96DD06FE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8510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altLang="es-MX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altLang="es-MX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95D0E85-D166-4756-B998-715E3CF26B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904616" y="1818181"/>
            <a:ext cx="4785635" cy="47374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E4B5076-7445-4F2F-88B3-0E9BFDBD8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2578" y="1627166"/>
            <a:ext cx="4744640" cy="474464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9C6DE8F-0F98-1AFB-D874-7753D524D6E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 txBox="1"/>
          <p:nvPr/>
        </p:nvSpPr>
        <p:spPr>
          <a:xfrm>
            <a:off x="2662658" y="380484"/>
            <a:ext cx="716019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 panose="020B0604020202020204"/>
              <a:buNone/>
            </a:pPr>
            <a:r>
              <a:rPr lang="es-CO" sz="5400" b="1" dirty="0">
                <a:latin typeface="Work Sans" pitchFamily="2" charset="0"/>
                <a:ea typeface="Work Sans Light"/>
                <a:cs typeface="Work Sans Light"/>
                <a:sym typeface="Work Sans Light"/>
              </a:rPr>
              <a:t>Diseño </a:t>
            </a:r>
            <a:r>
              <a:rPr lang="es-CO" sz="5400" b="1" dirty="0">
                <a:latin typeface="Work Sans" pitchFamily="2" charset="0"/>
                <a:sym typeface="Work Sans Light"/>
              </a:rPr>
              <a:t>del Software</a:t>
            </a:r>
            <a:endParaRPr sz="5400" b="1" dirty="0">
              <a:latin typeface="Work Sans" pitchFamily="2" charset="0"/>
              <a:sym typeface="Work Sans Light"/>
            </a:endParaRPr>
          </a:p>
        </p:txBody>
      </p:sp>
      <p:cxnSp>
        <p:nvCxnSpPr>
          <p:cNvPr id="106" name="Google Shape;106;p2"/>
          <p:cNvCxnSpPr>
            <a:cxnSpLocks/>
          </p:cNvCxnSpPr>
          <p:nvPr/>
        </p:nvCxnSpPr>
        <p:spPr>
          <a:xfrm>
            <a:off x="4535179" y="1550481"/>
            <a:ext cx="3121641" cy="0"/>
          </a:xfrm>
          <a:prstGeom prst="straightConnector1">
            <a:avLst/>
          </a:prstGeom>
          <a:noFill/>
          <a:ln w="38100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7" name="Google Shape;107;p2"/>
          <p:cNvSpPr txBox="1"/>
          <p:nvPr/>
        </p:nvSpPr>
        <p:spPr>
          <a:xfrm>
            <a:off x="4168816" y="4842358"/>
            <a:ext cx="385436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br>
              <a:rPr lang="es-CO" sz="1600" b="1" i="0" u="none" strike="noStrike" cap="none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br>
            <a:endParaRPr sz="1600" b="1" i="0" u="none" strike="noStrike" cap="none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D87039E-3E68-4E49-8110-C6B94DCE8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1240" y="364096"/>
            <a:ext cx="951058" cy="93276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334885F-0DA8-4AE0-A307-8D3A36F41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246" y="2324507"/>
            <a:ext cx="5514536" cy="419314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603A507-7BC1-478B-8750-6CB0EE639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2183" y="2462580"/>
            <a:ext cx="5222662" cy="391699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088D443-DDB2-81AF-8112-9BEAC5D95B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939" y="110481"/>
            <a:ext cx="2201834" cy="1440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>
            <a:spLocks noGrp="1"/>
          </p:cNvSpPr>
          <p:nvPr>
            <p:ph type="title"/>
          </p:nvPr>
        </p:nvSpPr>
        <p:spPr>
          <a:xfrm>
            <a:off x="838200" y="2607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s-ES" altLang="es-CO" b="1" dirty="0">
                <a:solidFill>
                  <a:schemeClr val="lt1"/>
                </a:solidFill>
                <a:latin typeface="Work Sans" pitchFamily="2" charset="0"/>
              </a:rPr>
              <a:t>   </a:t>
            </a:r>
            <a:r>
              <a:rPr lang="es-CO" b="1" dirty="0">
                <a:solidFill>
                  <a:schemeClr val="lt1"/>
                </a:solidFill>
                <a:latin typeface="Work Sans" pitchFamily="2" charset="0"/>
              </a:rPr>
              <a:t>Diagrama de Casos de Uso</a:t>
            </a:r>
            <a:endParaRPr sz="1800" b="0" i="0" u="none" strike="noStrike" cap="none" dirty="0">
              <a:solidFill>
                <a:srgbClr val="000000"/>
              </a:solidFill>
              <a:latin typeface="Work Sans" pitchFamily="2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82A812F-FC31-4DF5-B3A7-7EE8740B5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39" y="2232682"/>
            <a:ext cx="11936141" cy="384348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72B4FAA-0228-6B45-CA7E-A1EB9C501ED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>
            <a:spLocks noGrp="1"/>
          </p:cNvSpPr>
          <p:nvPr>
            <p:ph type="title"/>
          </p:nvPr>
        </p:nvSpPr>
        <p:spPr>
          <a:xfrm>
            <a:off x="838200" y="2607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s-ES" altLang="es-CO" b="1" dirty="0">
                <a:solidFill>
                  <a:schemeClr val="lt1"/>
                </a:solidFill>
                <a:latin typeface="Work Sans" pitchFamily="2" charset="0"/>
              </a:rPr>
              <a:t>   </a:t>
            </a:r>
            <a:r>
              <a:rPr lang="es-CO" b="1" dirty="0">
                <a:solidFill>
                  <a:schemeClr val="lt1"/>
                </a:solidFill>
                <a:latin typeface="Work Sans" pitchFamily="2" charset="0"/>
              </a:rPr>
              <a:t>Diagrama de Casos de Uso</a:t>
            </a:r>
            <a:endParaRPr sz="1800" b="0" i="0" u="none" strike="noStrike" cap="none" dirty="0">
              <a:solidFill>
                <a:srgbClr val="000000"/>
              </a:solidFill>
              <a:latin typeface="Work Sans" pitchFamily="2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14230DE-90AC-42AD-B8D2-DCE2DE135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450" y="2195833"/>
            <a:ext cx="6606575" cy="430670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C691866-5264-4F2B-BDA0-2CDA13482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31460"/>
            <a:ext cx="5495477" cy="3595080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F33EB06B-745E-4EC4-A81D-57A7FFB9897D}"/>
              </a:ext>
            </a:extLst>
          </p:cNvPr>
          <p:cNvSpPr txBox="1"/>
          <p:nvPr/>
        </p:nvSpPr>
        <p:spPr>
          <a:xfrm>
            <a:off x="7731927" y="1631460"/>
            <a:ext cx="6178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Guarda de seguridad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EB9D7EC-A345-D23D-88C9-A156FA3AD37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1156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ersonalizado 1">
      <a:dk1>
        <a:sysClr val="windowText" lastClr="000000"/>
      </a:dk1>
      <a:lt1>
        <a:srgbClr val="F2EBE3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d6dac1f-6572-46e6-8ac2-54aa885adc11" xsi:nil="true"/>
    <lcf76f155ced4ddcb4097134ff3c332f xmlns="7f8eb868-f2a7-49ec-80f2-9ac6732c6161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C160BF63992044A99946E4B9FF8A5D5" ma:contentTypeVersion="14" ma:contentTypeDescription="Crear nuevo documento." ma:contentTypeScope="" ma:versionID="de16a2f1483f07f01f664ea99c541bb4">
  <xsd:schema xmlns:xsd="http://www.w3.org/2001/XMLSchema" xmlns:xs="http://www.w3.org/2001/XMLSchema" xmlns:p="http://schemas.microsoft.com/office/2006/metadata/properties" xmlns:ns2="7f8eb868-f2a7-49ec-80f2-9ac6732c6161" xmlns:ns3="5d6dac1f-6572-46e6-8ac2-54aa885adc11" targetNamespace="http://schemas.microsoft.com/office/2006/metadata/properties" ma:root="true" ma:fieldsID="2aeeeaca6a92989f39bea69df05468af" ns2:_="" ns3:_="">
    <xsd:import namespace="7f8eb868-f2a7-49ec-80f2-9ac6732c6161"/>
    <xsd:import namespace="5d6dac1f-6572-46e6-8ac2-54aa885adc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8eb868-f2a7-49ec-80f2-9ac6732c61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5" nillable="true" ma:taxonomy="true" ma:internalName="lcf76f155ced4ddcb4097134ff3c332f" ma:taxonomyFieldName="MediaServiceImageTags" ma:displayName="Etiquetas de imagen" ma:readOnly="false" ma:fieldId="{5cf76f15-5ced-4ddc-b409-7134ff3c332f}" ma:taxonomyMulti="true" ma:sspId="d33c8c81-5745-4931-bcc4-c2aeafe8678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6dac1f-6572-46e6-8ac2-54aa885adc1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ccdf9414-da01-4ed1-94d9-1ffe773bbf71}" ma:internalName="TaxCatchAll" ma:showField="CatchAllData" ma:web="5d6dac1f-6572-46e6-8ac2-54aa885adc1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20FF02-1FE7-4B92-A947-88F847DE8F80}">
  <ds:schemaRefs/>
</ds:datastoreItem>
</file>

<file path=customXml/itemProps2.xml><?xml version="1.0" encoding="utf-8"?>
<ds:datastoreItem xmlns:ds="http://schemas.openxmlformats.org/officeDocument/2006/customXml" ds:itemID="{091B3500-55FD-47A2-B150-4704A4114CB7}">
  <ds:schemaRefs/>
</ds:datastoreItem>
</file>

<file path=customXml/itemProps3.xml><?xml version="1.0" encoding="utf-8"?>
<ds:datastoreItem xmlns:ds="http://schemas.openxmlformats.org/officeDocument/2006/customXml" ds:itemID="{FB48A022-90FE-46FD-B6B9-A5517959569C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1538</TotalTime>
  <Words>348</Words>
  <Application>Microsoft Office PowerPoint</Application>
  <PresentationFormat>Panorámica</PresentationFormat>
  <Paragraphs>56</Paragraphs>
  <Slides>27</Slides>
  <Notes>27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3" baseType="lpstr">
      <vt:lpstr>Calibri Light</vt:lpstr>
      <vt:lpstr>Wingdings</vt:lpstr>
      <vt:lpstr>Work Sans</vt:lpstr>
      <vt:lpstr>Calibri</vt:lpstr>
      <vt:lpstr>Arial</vt:lpstr>
      <vt:lpstr>Tema de Office</vt:lpstr>
      <vt:lpstr>Presentación de PowerPoint</vt:lpstr>
      <vt:lpstr>Presentación de PowerPoint</vt:lpstr>
      <vt:lpstr>    Planteamiento del Problema</vt:lpstr>
      <vt:lpstr> Justificación</vt:lpstr>
      <vt:lpstr>  Objetivo General</vt:lpstr>
      <vt:lpstr>    Objetivos Específicos</vt:lpstr>
      <vt:lpstr>Presentación de PowerPoint</vt:lpstr>
      <vt:lpstr>   Diagrama de Casos de Uso</vt:lpstr>
      <vt:lpstr>   Diagrama de Casos de Uso</vt:lpstr>
      <vt:lpstr>   Diagrama de Casos de Uso</vt:lpstr>
      <vt:lpstr>   Diagrama de Casos de Uso</vt:lpstr>
      <vt:lpstr>   Diagrama de Casos de Uso</vt:lpstr>
      <vt:lpstr>   Diagrama de Clases</vt:lpstr>
      <vt:lpstr>Diagrama de Componentes</vt:lpstr>
      <vt:lpstr>Capa de presentación</vt:lpstr>
      <vt:lpstr>Diagrama de Componentes</vt:lpstr>
      <vt:lpstr>Capa de datos</vt:lpstr>
      <vt:lpstr>Historias de Usuario</vt:lpstr>
      <vt:lpstr>Presentación de PowerPoint</vt:lpstr>
      <vt:lpstr>Diagrama Modelo Relacional</vt:lpstr>
      <vt:lpstr> Consultas</vt:lpstr>
      <vt:lpstr>  Procedimientos Almacenados y/o funciones</vt:lpstr>
      <vt:lpstr>   Roles y Permisos</vt:lpstr>
      <vt:lpstr>  Diccionario de Datos</vt:lpstr>
      <vt:lpstr>Presentación de PowerPoint</vt:lpstr>
      <vt:lpstr>Interfaz de Inicio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Aprendiz</dc:creator>
  <cp:lastModifiedBy>yamile amado martin</cp:lastModifiedBy>
  <cp:revision>59</cp:revision>
  <dcterms:created xsi:type="dcterms:W3CDTF">2025-05-26T20:38:52Z</dcterms:created>
  <dcterms:modified xsi:type="dcterms:W3CDTF">2025-07-02T22:07:30Z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0x0101009C160BF63992044A99946E4B9FF8A5D5</vt:lpwstr>
  </property>
  <property fmtid="{D5CDD505-2E9C-101B-9397-08002B2CF9AE}" pid="3" name="ICV">
    <vt:lpwstr>7729856EFE08410485B8B3C880226020_12</vt:lpwstr>
  </property>
  <property fmtid="{D5CDD505-2E9C-101B-9397-08002B2CF9AE}" pid="4" name="KSOProductBuildVer">
    <vt:lpwstr>3082-12.2.0.21179</vt:lpwstr>
  </property>
</Properties>
</file>